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9" r:id="rId2"/>
    <p:sldId id="256" r:id="rId3"/>
    <p:sldId id="257" r:id="rId4"/>
    <p:sldId id="263" r:id="rId5"/>
    <p:sldId id="260" r:id="rId6"/>
    <p:sldId id="270" r:id="rId7"/>
    <p:sldId id="258" r:id="rId8"/>
    <p:sldId id="269" r:id="rId9"/>
    <p:sldId id="264" r:id="rId10"/>
    <p:sldId id="265" r:id="rId11"/>
    <p:sldId id="266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31-Dec-25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31-Dec-25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31-Dec-25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31-Dec-25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31-Dec-25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31-Dec-25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31-Dec-25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31-Dec-25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31-Dec-25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31-Dec-25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31-Dec-25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31-Dec-25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31-Dec-25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0943171" cy="4938713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Squeeze Net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nơ-ron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kiệm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dung </a:t>
            </a:r>
            <a:r>
              <a:rPr lang="en-US" dirty="0" err="1"/>
              <a:t>lương</a:t>
            </a:r>
            <a:r>
              <a:rPr lang="en-US" dirty="0"/>
              <a:t>,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CNN </a:t>
            </a:r>
            <a:r>
              <a:rPr lang="en-US" dirty="0" err="1"/>
              <a:t>hiện</a:t>
            </a:r>
            <a:r>
              <a:rPr lang="en-US" dirty="0"/>
              <a:t> nay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:</a:t>
            </a:r>
          </a:p>
          <a:p>
            <a:pPr lvl="1" algn="just"/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đối</a:t>
            </a:r>
            <a:endParaRPr lang="en-US" dirty="0"/>
          </a:p>
          <a:p>
            <a:pPr marL="457200" lvl="1" indent="0" algn="just">
              <a:buNone/>
            </a:pPr>
            <a:endParaRPr lang="en-US" dirty="0"/>
          </a:p>
          <a:p>
            <a:pPr algn="just"/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xét</a:t>
            </a:r>
            <a:endParaRPr lang="en-US" dirty="0"/>
          </a:p>
          <a:p>
            <a:pPr lvl="1" algn="just"/>
            <a:r>
              <a:rPr lang="en-US" dirty="0"/>
              <a:t>Data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chuẩn</a:t>
            </a:r>
            <a:endParaRPr lang="en-US" dirty="0"/>
          </a:p>
          <a:p>
            <a:pPr lvl="1" algn="just"/>
            <a:r>
              <a:rPr lang="en-US" dirty="0" err="1"/>
              <a:t>Lượng</a:t>
            </a:r>
            <a:r>
              <a:rPr lang="en-US" dirty="0"/>
              <a:t> data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ít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87B8F-671E-899B-3B95-4CCE696D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BA6010-86B5-CA9E-6538-49958090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train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C74E62-7B7B-E6F3-8BFD-FDDE2CB89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321" y="1205268"/>
            <a:ext cx="2318518" cy="259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with short hair&#10;&#10;AI-generated content may be incorrect.">
            <a:extLst>
              <a:ext uri="{FF2B5EF4-FFF2-40B4-BE49-F238E27FC236}">
                <a16:creationId xmlns:a16="http://schemas.microsoft.com/office/drawing/2014/main" id="{C73C8D3D-A4A4-A4A8-3E37-31AE2D8D9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161" y="3799372"/>
            <a:ext cx="2155497" cy="247567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2C60C7-5A66-120D-8280-1DE157093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63" y="1205268"/>
            <a:ext cx="2444674" cy="259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7D49A9C-6305-EF2C-7268-BE7164758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73" y="3839978"/>
            <a:ext cx="2346869" cy="24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CFCD793-09E6-E351-332A-4CC1D7854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79" y="3839978"/>
            <a:ext cx="2317244" cy="243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DF5DFD4-685E-A07F-A2B0-211A1D847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161" y="1157284"/>
            <a:ext cx="2149873" cy="268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33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650" y="2461846"/>
            <a:ext cx="5225142" cy="1934307"/>
          </a:xfrm>
        </p:spPr>
        <p:txBody>
          <a:bodyPr/>
          <a:lstStyle/>
          <a:p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học</a:t>
            </a:r>
            <a:br>
              <a:rPr lang="en-US" dirty="0"/>
            </a:br>
            <a:r>
              <a:rPr lang="en-US" dirty="0" err="1"/>
              <a:t>Học</a:t>
            </a:r>
            <a:r>
              <a:rPr lang="en-US" dirty="0"/>
              <a:t> sâu-EE4259</a:t>
            </a:r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014139"/>
            <a:ext cx="10287586" cy="15688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nơ-ron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Squeeze Net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874494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Lê </a:t>
            </a:r>
            <a:r>
              <a:rPr lang="en-US" sz="2800" b="0" dirty="0" err="1"/>
              <a:t>Quốc</a:t>
            </a:r>
            <a:r>
              <a:rPr lang="en-US" sz="2800" b="0" dirty="0"/>
              <a:t> Khánh-20241785E</a:t>
            </a:r>
          </a:p>
          <a:p>
            <a:r>
              <a:rPr lang="en-US" sz="2800" b="0" dirty="0"/>
              <a:t>GVHD: PGS.TS </a:t>
            </a:r>
            <a:r>
              <a:rPr lang="en-US" sz="2800" b="0" dirty="0" err="1"/>
              <a:t>Nguyễn</a:t>
            </a:r>
            <a:r>
              <a:rPr lang="en-US" sz="2800" b="0" dirty="0"/>
              <a:t> </a:t>
            </a:r>
            <a:r>
              <a:rPr lang="en-US" sz="2800" b="0"/>
              <a:t>Hoài Nam</a:t>
            </a:r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08E1B1-D9CD-415A-BCE5-B57F39B2F3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47259" y="2275925"/>
            <a:ext cx="7391400" cy="312773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Squeeze Net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mạng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mạng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train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017" y="1513267"/>
            <a:ext cx="7391400" cy="436098"/>
          </a:xfrm>
        </p:spPr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lục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00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Squeeze 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5" y="1185722"/>
            <a:ext cx="5757263" cy="4909124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/>
              <a:t>Fire </a:t>
            </a:r>
            <a:r>
              <a:rPr lang="en-US" sz="2400" dirty="0" err="1"/>
              <a:t>cấu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vi-VN" sz="2400" dirty="0"/>
              <a:t>gồm 2 tầng:</a:t>
            </a: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vi-VN" sz="2400" dirty="0"/>
              <a:t>Tầng Squeeze (Bóp lại):</a:t>
            </a:r>
            <a:endParaRPr lang="en-US" sz="2400" dirty="0"/>
          </a:p>
          <a:p>
            <a:pPr lvl="1" algn="just"/>
            <a:r>
              <a:rPr lang="vi-VN" dirty="0"/>
              <a:t>Sử dụng toàn bộ Convolution 1x1.</a:t>
            </a:r>
            <a:endParaRPr lang="en-US" dirty="0"/>
          </a:p>
          <a:p>
            <a:pPr lvl="1" algn="just"/>
            <a:r>
              <a:rPr lang="vi-VN" dirty="0"/>
              <a:t>Mục đích: Giảm số lượng kênh (depth) của dữ liệu đầu vào -&gt; Giảm khối lượng tính toán.</a:t>
            </a:r>
            <a:endParaRPr lang="en-US" dirty="0"/>
          </a:p>
          <a:p>
            <a:pPr marL="457200" indent="-457200" algn="just">
              <a:buFont typeface="+mj-lt"/>
              <a:buAutoNum type="arabicPeriod"/>
            </a:pPr>
            <a:r>
              <a:rPr lang="vi-VN" sz="2400" dirty="0"/>
              <a:t>Tầng Expand (Mở rộng):</a:t>
            </a:r>
            <a:endParaRPr lang="en-US" sz="2400" dirty="0"/>
          </a:p>
          <a:p>
            <a:pPr lvl="1" algn="just"/>
            <a:r>
              <a:rPr lang="vi-VN" dirty="0"/>
              <a:t>Kết hợp song song Convolution 1x1 và 3x3.</a:t>
            </a:r>
            <a:endParaRPr lang="en-US" dirty="0"/>
          </a:p>
          <a:p>
            <a:pPr lvl="1" algn="just"/>
            <a:r>
              <a:rPr lang="vi-VN" dirty="0"/>
              <a:t>Mục đích: Trích xuất đặc trưng đa dạng nhưng vẫn tiết kiệm tham số.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A diagram of a fire module&#10;&#10;AI-generated content may be incorrect.">
            <a:extLst>
              <a:ext uri="{FF2B5EF4-FFF2-40B4-BE49-F238E27FC236}">
                <a16:creationId xmlns:a16="http://schemas.microsoft.com/office/drawing/2014/main" id="{BD515B5A-BC2B-61BB-7F60-ED6FE8BF1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1" y="1185722"/>
            <a:ext cx="5592424" cy="478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Squeeze 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4" y="1014613"/>
            <a:ext cx="8018405" cy="4733044"/>
          </a:xfrm>
        </p:spPr>
        <p:txBody>
          <a:bodyPr/>
          <a:lstStyle/>
          <a:p>
            <a:pPr marL="0" indent="0" algn="just">
              <a:buNone/>
            </a:pPr>
            <a:r>
              <a:rPr lang="vi-VN" sz="2400" dirty="0"/>
              <a:t>Luồng dữ liệu:</a:t>
            </a:r>
            <a:endParaRPr lang="en-US" sz="2400" dirty="0"/>
          </a:p>
          <a:p>
            <a:pPr marL="457200" lvl="1" indent="0" algn="just">
              <a:buNone/>
            </a:pPr>
            <a:r>
              <a:rPr lang="vi-VN" dirty="0"/>
              <a:t>Input Image (224x224) -&gt; Conv1 -&gt; MaxPool -&gt; Các khối Fire Module chồng lên nhau -&gt; MaxPool -&gt; Classifier.</a:t>
            </a:r>
            <a:endParaRPr lang="en-US" dirty="0"/>
          </a:p>
          <a:p>
            <a:pPr marL="0" indent="0" algn="just">
              <a:buNone/>
            </a:pPr>
            <a:r>
              <a:rPr lang="vi-VN" sz="2400" dirty="0"/>
              <a:t>Điểm đặc biệt ở lớp cuối cùng:</a:t>
            </a:r>
            <a:endParaRPr lang="en-US" sz="2400" dirty="0"/>
          </a:p>
          <a:p>
            <a:pPr lvl="1" algn="just"/>
            <a:r>
              <a:rPr lang="vi-VN" dirty="0"/>
              <a:t>Không dùng lớp Fully Connected (Dense): Các mạng cũ dùng lớp Dense ở cuối chứa hàng triệu tham số.</a:t>
            </a:r>
            <a:endParaRPr lang="en-US" dirty="0"/>
          </a:p>
          <a:p>
            <a:pPr lvl="1" algn="just"/>
            <a:r>
              <a:rPr lang="vi-VN" dirty="0"/>
              <a:t>Sử dụng Global Average Pooling: Tính trung bình trên toàn bộ đặc trưng để ra kết quả.</a:t>
            </a:r>
            <a:endParaRPr lang="en-US" dirty="0"/>
          </a:p>
          <a:p>
            <a:pPr lvl="1" algn="just"/>
            <a:r>
              <a:rPr lang="vi-VN" dirty="0"/>
              <a:t>Kết quả: Giảm thiểu nguy cơ Overfitting (học vẹt) và giảm mạnh kích thước model.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 descr="A diagram of a fire&#10;&#10;AI-generated content may be incorrect.">
            <a:extLst>
              <a:ext uri="{FF2B5EF4-FFF2-40B4-BE49-F238E27FC236}">
                <a16:creationId xmlns:a16="http://schemas.microsoft.com/office/drawing/2014/main" id="{746733CE-41F4-172E-3225-B9CFF3112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140" y="1014613"/>
            <a:ext cx="3496124" cy="512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98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sz="1500" dirty="0"/>
              <a:t>class Fire(nn.Module):</a:t>
            </a:r>
          </a:p>
          <a:p>
            <a:pPr marL="0" indent="0">
              <a:buNone/>
            </a:pPr>
            <a:r>
              <a:rPr lang="vi-VN" sz="1500" dirty="0"/>
              <a:t>    def __init__(self, inplanes, squeeze_planes, expand1x1_planes, expand3x3_planes):</a:t>
            </a:r>
          </a:p>
          <a:p>
            <a:pPr marL="0" indent="0">
              <a:buNone/>
            </a:pPr>
            <a:r>
              <a:rPr lang="vi-VN" sz="1500" dirty="0"/>
              <a:t>        super(Fire, self).__init__()</a:t>
            </a:r>
          </a:p>
          <a:p>
            <a:pPr marL="0" indent="0">
              <a:buNone/>
            </a:pPr>
            <a:r>
              <a:rPr lang="en-US" sz="1500" dirty="0"/>
              <a:t>        </a:t>
            </a:r>
            <a:r>
              <a:rPr lang="vi-VN" sz="1500" dirty="0"/>
              <a:t>self.squeeze = nn.Conv2d(inplanes, squeeze_planes, kernel_size=1)</a:t>
            </a:r>
          </a:p>
          <a:p>
            <a:pPr marL="0" indent="0">
              <a:buNone/>
            </a:pPr>
            <a:r>
              <a:rPr lang="vi-VN" sz="1500" dirty="0"/>
              <a:t>     </a:t>
            </a:r>
            <a:r>
              <a:rPr lang="en-US" sz="1500" dirty="0"/>
              <a:t>  </a:t>
            </a:r>
            <a:r>
              <a:rPr lang="vi-VN" sz="1500" dirty="0"/>
              <a:t> self.squeeze_activation = nn.ReLU(inplace=True)</a:t>
            </a:r>
          </a:p>
          <a:p>
            <a:pPr marL="0" indent="0">
              <a:buNone/>
            </a:pPr>
            <a:r>
              <a:rPr lang="vi-VN" sz="1500" dirty="0"/>
              <a:t>        self.expand1x1 = nn.Conv2d(squeeze_planes, expand1x1_planes, kernel_size=1)</a:t>
            </a:r>
          </a:p>
          <a:p>
            <a:pPr marL="0" indent="0">
              <a:buNone/>
            </a:pPr>
            <a:r>
              <a:rPr lang="vi-VN" sz="1500" dirty="0"/>
              <a:t>        self.expand1x1_activation = nn.ReLU(inplace=True)</a:t>
            </a:r>
          </a:p>
          <a:p>
            <a:pPr marL="0" indent="0">
              <a:buNone/>
            </a:pPr>
            <a:r>
              <a:rPr lang="vi-VN" sz="1500" dirty="0"/>
              <a:t>        self.expand3x3 = nn.Conv2d(squeeze_planes, expand3x3_planes, kernel_size=3, padding=1)</a:t>
            </a:r>
          </a:p>
          <a:p>
            <a:pPr marL="0" indent="0">
              <a:buNone/>
            </a:pPr>
            <a:r>
              <a:rPr lang="vi-VN" sz="1500" dirty="0"/>
              <a:t>        self.expand3x3_activation = nn.ReLU(inplace=True)</a:t>
            </a:r>
          </a:p>
          <a:p>
            <a:pPr marL="0" indent="0">
              <a:buNone/>
            </a:pPr>
            <a:r>
              <a:rPr lang="vi-VN" sz="1500" dirty="0"/>
              <a:t>    def forward(self, x):</a:t>
            </a:r>
            <a:endParaRPr lang="en-US" sz="1500" dirty="0"/>
          </a:p>
          <a:p>
            <a:pPr marL="0" indent="0">
              <a:buNone/>
            </a:pPr>
            <a:r>
              <a:rPr lang="en-US" sz="1500" dirty="0"/>
              <a:t>        </a:t>
            </a:r>
            <a:r>
              <a:rPr lang="vi-VN" sz="1500" dirty="0"/>
              <a:t>x = self.squeeze_activation(self.squeeze(x))</a:t>
            </a:r>
          </a:p>
          <a:p>
            <a:pPr marL="0" indent="0">
              <a:buNone/>
            </a:pPr>
            <a:r>
              <a:rPr lang="vi-VN" sz="1500" dirty="0"/>
              <a:t>        branch1 = self.expand1x1_activation(self.expand1x1(x))</a:t>
            </a:r>
          </a:p>
          <a:p>
            <a:pPr marL="0" indent="0">
              <a:buNone/>
            </a:pPr>
            <a:r>
              <a:rPr lang="vi-VN" sz="1500" dirty="0"/>
              <a:t>        branch2 = self.expand3x3_activation(self.expand3x3(x))</a:t>
            </a:r>
          </a:p>
          <a:p>
            <a:pPr marL="0" indent="0">
              <a:buNone/>
            </a:pPr>
            <a:r>
              <a:rPr lang="vi-VN" sz="1500" dirty="0"/>
              <a:t>        return torch.cat([branch1, branch2], 1)</a:t>
            </a:r>
          </a:p>
          <a:p>
            <a:pPr marL="0" indent="0">
              <a:buNone/>
            </a:pPr>
            <a:r>
              <a:rPr lang="vi-VN" sz="1500" dirty="0"/>
              <a:t>class MySqueezeNet(nn.Module):</a:t>
            </a:r>
            <a:endParaRPr lang="en-US" sz="15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931" y="892551"/>
            <a:ext cx="5477069" cy="5470927"/>
          </a:xfrm>
        </p:spPr>
        <p:txBody>
          <a:bodyPr/>
          <a:lstStyle/>
          <a:p>
            <a:pPr marL="0" indent="0">
              <a:buNone/>
            </a:pPr>
            <a:r>
              <a:rPr lang="vi-VN" sz="1300" dirty="0"/>
              <a:t>class MySqueezeNet(nn.Module):</a:t>
            </a:r>
          </a:p>
          <a:p>
            <a:pPr marL="0" indent="0">
              <a:buNone/>
            </a:pPr>
            <a:r>
              <a:rPr lang="vi-VN" sz="1300" dirty="0"/>
              <a:t>    def __init__(self, num_classes=30):</a:t>
            </a:r>
          </a:p>
          <a:p>
            <a:pPr marL="0" indent="0">
              <a:buNone/>
            </a:pPr>
            <a:r>
              <a:rPr lang="vi-VN" sz="1300" dirty="0"/>
              <a:t>        super(MySqueezeNet, self).__init__()</a:t>
            </a:r>
          </a:p>
          <a:p>
            <a:pPr marL="0" indent="0">
              <a:buNone/>
            </a:pPr>
            <a:r>
              <a:rPr lang="vi-VN" sz="1300" dirty="0"/>
              <a:t>        self.num_classes = num_classes</a:t>
            </a:r>
          </a:p>
          <a:p>
            <a:pPr marL="0" indent="0">
              <a:buNone/>
            </a:pPr>
            <a:r>
              <a:rPr lang="en-US" sz="1300" dirty="0"/>
              <a:t>        </a:t>
            </a:r>
            <a:r>
              <a:rPr lang="vi-VN" sz="1300" dirty="0"/>
              <a:t>self.features = nn.Sequential(</a:t>
            </a:r>
          </a:p>
          <a:p>
            <a:pPr marL="0" indent="0">
              <a:buNone/>
            </a:pPr>
            <a:r>
              <a:rPr lang="en-US" sz="1300" dirty="0"/>
              <a:t>            </a:t>
            </a:r>
            <a:r>
              <a:rPr lang="vi-VN" sz="1300" dirty="0"/>
              <a:t>nn.Conv2d(3, 64, kernel_size=3, stride=2), </a:t>
            </a:r>
          </a:p>
          <a:p>
            <a:pPr marL="0" indent="0">
              <a:buNone/>
            </a:pPr>
            <a:r>
              <a:rPr lang="vi-VN" sz="1300" dirty="0"/>
              <a:t>            nn.ReLU(inplace=True),</a:t>
            </a:r>
          </a:p>
          <a:p>
            <a:pPr marL="0" indent="0">
              <a:buNone/>
            </a:pPr>
            <a:r>
              <a:rPr lang="vi-VN" sz="1300" dirty="0"/>
              <a:t>            nn.MaxPool2d(kernel_size=3, stride=2, ceil_mode=True),</a:t>
            </a:r>
          </a:p>
          <a:p>
            <a:pPr marL="0" indent="0">
              <a:buNone/>
            </a:pPr>
            <a:r>
              <a:rPr lang="vi-VN" sz="1300" dirty="0"/>
              <a:t>           Fire(64, 16, 64, 64),   # Fire 2</a:t>
            </a:r>
          </a:p>
          <a:p>
            <a:pPr marL="0" indent="0">
              <a:buNone/>
            </a:pPr>
            <a:r>
              <a:rPr lang="vi-VN" sz="1300" dirty="0"/>
              <a:t>            Fire(128, 16, 64, 64),  # Fire 3</a:t>
            </a:r>
          </a:p>
          <a:p>
            <a:pPr marL="0" indent="0">
              <a:buNone/>
            </a:pPr>
            <a:r>
              <a:rPr lang="vi-VN" sz="1300" dirty="0"/>
              <a:t>            nn.MaxPool2d(kernel_size=3, stride=2, ceil_mode=True),</a:t>
            </a:r>
          </a:p>
          <a:p>
            <a:pPr marL="0" indent="0">
              <a:buNone/>
            </a:pPr>
            <a:r>
              <a:rPr lang="vi-VN" sz="1300" dirty="0"/>
              <a:t>            Fire(128, 32, 128, 128), # Fire 4</a:t>
            </a:r>
          </a:p>
          <a:p>
            <a:pPr marL="0" indent="0">
              <a:buNone/>
            </a:pPr>
            <a:r>
              <a:rPr lang="vi-VN" sz="1300" dirty="0"/>
              <a:t>            Fire(256, 32, 128, 128), # Fire 5</a:t>
            </a:r>
          </a:p>
          <a:p>
            <a:pPr marL="0" indent="0">
              <a:buNone/>
            </a:pPr>
            <a:r>
              <a:rPr lang="vi-VN" sz="1300" dirty="0"/>
              <a:t>            nn.MaxPool2d(kernel_size=3, stride=2, ceil_mode=True),</a:t>
            </a:r>
          </a:p>
          <a:p>
            <a:pPr marL="0" indent="0">
              <a:buNone/>
            </a:pPr>
            <a:r>
              <a:rPr lang="vi-VN" sz="1300" dirty="0"/>
              <a:t>            Fire(256, 48, 192, 192), # Fire 6</a:t>
            </a:r>
          </a:p>
          <a:p>
            <a:pPr marL="0" indent="0">
              <a:buNone/>
            </a:pPr>
            <a:r>
              <a:rPr lang="vi-VN" sz="1300" dirty="0"/>
              <a:t>            Fire(384, 48, 192, 192), # Fire 7</a:t>
            </a:r>
          </a:p>
          <a:p>
            <a:pPr marL="0" indent="0">
              <a:buNone/>
            </a:pPr>
            <a:r>
              <a:rPr lang="vi-VN" sz="1300" dirty="0"/>
              <a:t>            Fire(384, 64, 256, 256), # Fire 8</a:t>
            </a:r>
          </a:p>
          <a:p>
            <a:pPr marL="0" indent="0">
              <a:buNone/>
            </a:pPr>
            <a:r>
              <a:rPr lang="vi-VN" sz="1300" dirty="0"/>
              <a:t>            Fire(512, 64, 256, 256), # Fire 9</a:t>
            </a:r>
          </a:p>
          <a:p>
            <a:pPr marL="0" indent="0">
              <a:buNone/>
            </a:pPr>
            <a:r>
              <a:rPr lang="vi-VN" sz="1300" dirty="0"/>
              <a:t>            </a:t>
            </a:r>
          </a:p>
          <a:p>
            <a:pPr marL="0" indent="0">
              <a:buNone/>
            </a:pPr>
            <a:endParaRPr lang="en-US" sz="13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E934B-252E-F552-6A5D-F5D60D8E5C0A}"/>
              </a:ext>
            </a:extLst>
          </p:cNvPr>
          <p:cNvSpPr txBox="1"/>
          <p:nvPr/>
        </p:nvSpPr>
        <p:spPr>
          <a:xfrm>
            <a:off x="6195527" y="892551"/>
            <a:ext cx="547707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vi-VN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1300" dirty="0"/>
              <a:t>self.classifier = nn.Sequential(</a:t>
            </a:r>
          </a:p>
          <a:p>
            <a:pPr marL="0" indent="0">
              <a:buNone/>
            </a:pPr>
            <a:r>
              <a:rPr lang="vi-VN" sz="1300" dirty="0"/>
              <a:t>           nn.Dropout(p=0.5)</a:t>
            </a:r>
            <a:r>
              <a:rPr lang="en-US" sz="1300" dirty="0"/>
              <a:t>,</a:t>
            </a:r>
          </a:p>
          <a:p>
            <a:pPr marL="0" indent="0">
              <a:buNone/>
            </a:pPr>
            <a:r>
              <a: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</a:t>
            </a:r>
            <a:r>
              <a:rPr lang="vi-VN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nn.Conv2d(512, self.num_classes, kernel_size=1),</a:t>
            </a:r>
          </a:p>
          <a:p>
            <a:r>
              <a:rPr lang="vi-VN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nn.ReLU(inplace=True),</a:t>
            </a:r>
          </a:p>
          <a:p>
            <a:r>
              <a:rPr lang="vi-VN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nn.AdaptiveAvgPool2d((1, 1))</a:t>
            </a:r>
          </a:p>
          <a:p>
            <a:r>
              <a:rPr lang="vi-VN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)</a:t>
            </a:r>
          </a:p>
          <a:p>
            <a:r>
              <a:rPr lang="vi-VN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for m in self.modules():</a:t>
            </a:r>
          </a:p>
          <a:p>
            <a:r>
              <a:rPr lang="vi-VN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if isinstance(m, nn.Conv2d):</a:t>
            </a:r>
          </a:p>
          <a:p>
            <a:r>
              <a:rPr lang="vi-VN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init.kaiming_uniform_(m.weight)</a:t>
            </a:r>
          </a:p>
          <a:p>
            <a:r>
              <a:rPr lang="vi-VN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if m.bias is not None:</a:t>
            </a:r>
          </a:p>
          <a:p>
            <a:r>
              <a:rPr lang="vi-VN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init.constant_(m.bias, 0)</a:t>
            </a:r>
          </a:p>
          <a:p>
            <a:r>
              <a:rPr lang="vi-VN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def forward(self, x):</a:t>
            </a:r>
          </a:p>
          <a:p>
            <a:r>
              <a: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</a:t>
            </a:r>
            <a:r>
              <a:rPr lang="vi-VN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 = self.features(x)</a:t>
            </a:r>
          </a:p>
          <a:p>
            <a:r>
              <a: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</a:t>
            </a:r>
            <a:r>
              <a:rPr lang="vi-VN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 = self.classifier(x)</a:t>
            </a:r>
          </a:p>
          <a:p>
            <a:r>
              <a:rPr lang="en-US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</a:t>
            </a:r>
            <a:r>
              <a:rPr lang="vi-VN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return torch.flatten(x, 1)</a:t>
            </a:r>
          </a:p>
          <a:p>
            <a:r>
              <a:rPr lang="vi-VN" sz="1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 = MySqueezeNet(num_classes=30)</a:t>
            </a:r>
            <a:endParaRPr lang="en-US" sz="13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222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FE0E-299A-46D8-9DF7-2C84CBBC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mạng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4E653-E636-4EED-9A37-BC263FE8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5A54B-7E37-AAD4-88C8-B0C44B09BC3D}"/>
              </a:ext>
            </a:extLst>
          </p:cNvPr>
          <p:cNvSpPr txBox="1"/>
          <p:nvPr/>
        </p:nvSpPr>
        <p:spPr>
          <a:xfrm>
            <a:off x="338736" y="1248783"/>
            <a:ext cx="11240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Teams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30 </a:t>
            </a:r>
            <a:r>
              <a:rPr lang="en-US" dirty="0" err="1"/>
              <a:t>nhãn</a:t>
            </a:r>
            <a:r>
              <a:rPr lang="en-US" dirty="0"/>
              <a:t>,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20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300x300 </a:t>
            </a:r>
          </a:p>
          <a:p>
            <a:pPr algn="just"/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, ta </a:t>
            </a:r>
            <a:r>
              <a:rPr lang="en-US" dirty="0" err="1"/>
              <a:t>sẽ</a:t>
            </a:r>
            <a:r>
              <a:rPr lang="en-US" dirty="0"/>
              <a:t> resize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bức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224x224 </a:t>
            </a:r>
            <a:r>
              <a:rPr lang="en-US" dirty="0" err="1"/>
              <a:t>và</a:t>
            </a:r>
            <a:r>
              <a:rPr lang="en-US" dirty="0"/>
              <a:t> chia data </a:t>
            </a:r>
            <a:r>
              <a:rPr lang="en-US" dirty="0" err="1"/>
              <a:t>thành</a:t>
            </a:r>
            <a:r>
              <a:rPr lang="en-US" dirty="0"/>
              <a:t> 2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7:3 (70% train, 30% test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)</a:t>
            </a:r>
          </a:p>
          <a:p>
            <a:pPr algn="just"/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train 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lật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xoay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train.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test ta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nguyên</a:t>
            </a:r>
            <a:endParaRPr lang="en-US" dirty="0"/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23DFDBCD-2E88-CC27-A49F-A96935CE5A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E112E800-B77F-EE34-43F4-8DC3F2E8A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213" y="2726111"/>
            <a:ext cx="8877574" cy="355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00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6080</TotalTime>
  <Words>1051</Words>
  <Application>Microsoft Office PowerPoint</Application>
  <PresentationFormat>Widescreen</PresentationFormat>
  <Paragraphs>102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Lato</vt:lpstr>
      <vt:lpstr>Office Theme</vt:lpstr>
      <vt:lpstr>PowerPoint Presentation</vt:lpstr>
      <vt:lpstr>Đồ án môn học Học sâu-EE4259</vt:lpstr>
      <vt:lpstr>PowerPoint Presentation</vt:lpstr>
      <vt:lpstr>Mục lục</vt:lpstr>
      <vt:lpstr>1. Cấu trúc Squeeze Net</vt:lpstr>
      <vt:lpstr>1. Cấu trúc Squeeze Net</vt:lpstr>
      <vt:lpstr>2. Xây dựng mạng </vt:lpstr>
      <vt:lpstr>2. Xây dựng mạng </vt:lpstr>
      <vt:lpstr>3. Huấn luyện mạng</vt:lpstr>
      <vt:lpstr>4. Kết luận</vt:lpstr>
      <vt:lpstr>Sử dụng mạng đã train nhận diện ảnh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Khánh Lê</cp:lastModifiedBy>
  <cp:revision>13</cp:revision>
  <dcterms:created xsi:type="dcterms:W3CDTF">2021-05-28T04:32:29Z</dcterms:created>
  <dcterms:modified xsi:type="dcterms:W3CDTF">2026-01-04T08:48:14Z</dcterms:modified>
</cp:coreProperties>
</file>